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94" r:id="rId6"/>
    <p:sldId id="299" r:id="rId7"/>
    <p:sldId id="295" r:id="rId8"/>
    <p:sldId id="29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1D94D-76E3-4FB5-9690-8064228E3E68}" v="16" dt="2020-02-25T09:48:55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B1560-849D-42A9-B8CA-B24EA110A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EB762D-C01F-40AD-9528-BAA162EC5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69BB90-99B7-49A2-8294-0D24331F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223203-62F9-4380-BD1B-FD1341CFF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A0A9D4-674B-4AD4-BF51-1FEB51DF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8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FD2D0-EE6C-4E7B-80E7-C5D059A1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A7F185-B9FD-4A6B-A1E0-96FC31553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7CB00C-34DB-4E1D-988E-5D19BE7E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A4610-322D-458F-9FAE-80A409F9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B209E3-4880-47E7-AB01-801F407D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0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89DA7-9053-41CB-8317-8DE0DDF25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3BF266-6725-43A6-95EB-11F26F8AA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975BCF-88C8-40F0-A087-EAC74E7F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AFB092-82FE-47EF-A9BE-52ABE1C6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2D2918-A40A-472C-8827-C12EC879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4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 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 userDrawn="1"/>
        </p:nvCxnSpPr>
        <p:spPr>
          <a:xfrm>
            <a:off x="11250061" y="6383867"/>
            <a:ext cx="0" cy="2183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F7D1A61B-D070-42EA-922B-74D7E8EBD3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5" y="6383867"/>
            <a:ext cx="861024" cy="21831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B2FA029-BB15-483B-8DE4-2745A5FCAE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4603" y="6344778"/>
            <a:ext cx="659444" cy="298722"/>
          </a:xfrm>
          <a:prstGeom prst="rect">
            <a:avLst/>
          </a:prstGeom>
        </p:spPr>
      </p:pic>
      <p:sp>
        <p:nvSpPr>
          <p:cNvPr id="12" name="Shape 214">
            <a:extLst>
              <a:ext uri="{FF2B5EF4-FFF2-40B4-BE49-F238E27FC236}">
                <a16:creationId xmlns:a16="http://schemas.microsoft.com/office/drawing/2014/main" id="{4BD4B501-8D17-4C01-A96D-0C90BB33242F}"/>
              </a:ext>
            </a:extLst>
          </p:cNvPr>
          <p:cNvSpPr/>
          <p:nvPr userDrawn="1"/>
        </p:nvSpPr>
        <p:spPr>
          <a:xfrm rot="5400000">
            <a:off x="2255830" y="-1300333"/>
            <a:ext cx="261257" cy="2861927"/>
          </a:xfrm>
          <a:prstGeom prst="rect">
            <a:avLst/>
          </a:prstGeom>
          <a:solidFill>
            <a:srgbClr val="789F9C">
              <a:alpha val="6300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E057A71-A664-467D-BC7E-086D0681FB5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7422" y="0"/>
            <a:ext cx="300968" cy="258619"/>
          </a:xfrm>
          <a:prstGeom prst="rect">
            <a:avLst/>
          </a:prstGeom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6281646-BB38-4CF5-953C-876F0A718197}"/>
              </a:ext>
            </a:extLst>
          </p:cNvPr>
          <p:cNvCxnSpPr>
            <a:cxnSpLocks/>
          </p:cNvCxnSpPr>
          <p:nvPr userDrawn="1"/>
        </p:nvCxnSpPr>
        <p:spPr>
          <a:xfrm flipV="1">
            <a:off x="656788" y="1146512"/>
            <a:ext cx="4026048" cy="1"/>
          </a:xfrm>
          <a:prstGeom prst="line">
            <a:avLst/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DB7A81C-2100-48E6-B056-AA4BE537BD24}"/>
              </a:ext>
            </a:extLst>
          </p:cNvPr>
          <p:cNvSpPr/>
          <p:nvPr userDrawn="1"/>
        </p:nvSpPr>
        <p:spPr>
          <a:xfrm>
            <a:off x="0" y="2641"/>
            <a:ext cx="2881555" cy="258618"/>
          </a:xfrm>
          <a:prstGeom prst="rect">
            <a:avLst/>
          </a:prstGeom>
          <a:solidFill>
            <a:srgbClr val="095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52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CD9BD-77BA-4534-A135-5B7B46E6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55ADBB-4F19-4BC3-B680-2876BBBDB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41069-4EB9-4D75-BDBE-DD92F697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566AC4-40F2-4A8B-85B7-9BD6FF98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70C51-0926-4D90-8B58-B0F2EA93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99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6CC94-7832-4455-8C9B-A7EF284AF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1DF01-EC09-42F2-84BA-444AB922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945C05-831D-4323-8C82-5C777BD5C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F06142-2E3B-403F-B4C5-3D9765B5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DCBC7-343F-4EC5-8CC3-DCBA857A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67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84C7C-BC0A-4D13-8223-B80F0A343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C17A8-E1D6-49F9-83AA-6A4A73491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6B3B5F-6D65-4742-B55F-4A053F0C9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B7D15C-F8B0-4769-BBFC-CFB5FCFF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6F907D-D510-4EB8-9A5A-3EE1ADA7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9DD652-C2AC-4A1C-8CED-2C154393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43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58E57-BB98-47EF-A32A-98B99EE3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165375-72AC-458F-AA1C-D39F9384B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E3E1B7-4D56-4795-885E-53F8CAB3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8DC890-2470-46BC-82BA-E1E07BA5C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4C0887-D760-4EC5-B9EC-AC21B8434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32A220-DC67-4AEB-BF77-31479E71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9FDC8D-52CF-41F2-A380-7C5C1A9D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A02271-90F7-4B9C-9CB0-1786A34C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40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C930A-DD53-42BE-BB3B-9603C824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EEAEE6-C38A-46A5-87E1-FB9EDC88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1D0606-C05C-4EE6-986D-DEC1E3AD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97BF2A-7495-418E-BC30-626A2BFE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5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D2F56C-A4C2-4FA8-AFEA-4014C399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9562CFE-5F2F-4E68-8AA3-453572A34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207B6F-D33C-4D3E-B6B7-9E077EE6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82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18A52-582F-4041-B1E4-E488DE69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8184E4-5FCB-4DDD-A489-B475EA4C8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DC70FF-5CC1-4BCE-B98D-27AD50F92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6ECFE4-10B8-4F0A-A700-87889A65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962C6-1B0F-4BBF-A43F-6CBEEC04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4F5ED4-5194-49CA-8277-F0A3AF26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20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EF0F7-7ADD-4522-BADE-B0BCD55E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F38F52-B3B8-474A-B47B-96ED13E7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09909B-737F-42C2-966F-F77D982DA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85D0A2-3EFD-4316-B9B7-61A5A1639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36C066-93BA-44DC-A31D-2DF6799B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FC72CC-139A-4410-9DA9-5DA6F441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83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85DE4B-8732-49C8-BCD7-DCE08378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F66AD1-86ED-4797-B683-2422C639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166BA4-D22C-4663-AD97-F976A730B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0EA9-7DFC-453D-ADE5-4A377941866F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2F095E-0C81-488C-A851-2F18CD423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93E875-69B6-4B19-8F29-31C8B6CB8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2FBBD-193B-44A2-971F-BE942A80DC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86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B3A660A-6EAB-4189-BC79-E432B7D8F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540" y="6219422"/>
            <a:ext cx="2409797" cy="38018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9CB386-7671-4FD8-AB91-45A13351A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40" y="706122"/>
            <a:ext cx="5334185" cy="143216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43D9A93-0884-4BF8-8983-D44240C590D0}"/>
              </a:ext>
            </a:extLst>
          </p:cNvPr>
          <p:cNvSpPr txBox="1"/>
          <p:nvPr/>
        </p:nvSpPr>
        <p:spPr>
          <a:xfrm>
            <a:off x="1528689" y="2912012"/>
            <a:ext cx="6063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/>
              <a:t>SCA 40% EFFICACY POST-PROCEDURE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608A567-4C61-464D-9A28-F924C81F6319}"/>
              </a:ext>
            </a:extLst>
          </p:cNvPr>
          <p:cNvSpPr txBox="1"/>
          <p:nvPr/>
        </p:nvSpPr>
        <p:spPr>
          <a:xfrm>
            <a:off x="9102407" y="3555609"/>
            <a:ext cx="147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POSTER</a:t>
            </a:r>
          </a:p>
        </p:txBody>
      </p:sp>
      <p:pic>
        <p:nvPicPr>
          <p:cNvPr id="2" name="Picture 2" descr="Resultado de imagen de sociedad española medicina estetica">
            <a:extLst>
              <a:ext uri="{FF2B5EF4-FFF2-40B4-BE49-F238E27FC236}">
                <a16:creationId xmlns:a16="http://schemas.microsoft.com/office/drawing/2014/main" id="{C5B5D743-6781-4F46-AE50-F29A21AA5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656" y="4201091"/>
            <a:ext cx="3306681" cy="88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F8D73F9-FF38-4236-AA37-80DC16D4F6C7}"/>
              </a:ext>
            </a:extLst>
          </p:cNvPr>
          <p:cNvSpPr txBox="1"/>
          <p:nvPr/>
        </p:nvSpPr>
        <p:spPr>
          <a:xfrm>
            <a:off x="8317452" y="5143580"/>
            <a:ext cx="362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Sociedad Española Medicina Estética</a:t>
            </a:r>
          </a:p>
        </p:txBody>
      </p:sp>
    </p:spTree>
    <p:extLst>
      <p:ext uri="{BB962C8B-B14F-4D97-AF65-F5344CB8AC3E}">
        <p14:creationId xmlns:p14="http://schemas.microsoft.com/office/powerpoint/2010/main" val="172468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9187F3A-B715-40B7-8D80-511FE1310671}"/>
              </a:ext>
            </a:extLst>
          </p:cNvPr>
          <p:cNvSpPr txBox="1">
            <a:spLocks/>
          </p:cNvSpPr>
          <p:nvPr/>
        </p:nvSpPr>
        <p:spPr>
          <a:xfrm>
            <a:off x="540117" y="444783"/>
            <a:ext cx="9956725" cy="9283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FB659697-F42F-44B6-A872-6163993A1DB8}"/>
              </a:ext>
            </a:extLst>
          </p:cNvPr>
          <p:cNvSpPr txBox="1">
            <a:spLocks/>
          </p:cNvSpPr>
          <p:nvPr/>
        </p:nvSpPr>
        <p:spPr>
          <a:xfrm>
            <a:off x="540117" y="1298245"/>
            <a:ext cx="10868781" cy="8523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High-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concentration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SCA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formulations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indicated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post-procedure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skin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healing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rejuvenation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36" name="Picture 2">
            <a:extLst>
              <a:ext uri="{FF2B5EF4-FFF2-40B4-BE49-F238E27FC236}">
                <a16:creationId xmlns:a16="http://schemas.microsoft.com/office/drawing/2014/main" id="{108A00D6-2A1C-4845-B1A9-51CBC5E6C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667" y="2119862"/>
            <a:ext cx="1659392" cy="221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11 Rectángulo">
            <a:extLst>
              <a:ext uri="{FF2B5EF4-FFF2-40B4-BE49-F238E27FC236}">
                <a16:creationId xmlns:a16="http://schemas.microsoft.com/office/drawing/2014/main" id="{A2D1F1CC-07A7-4E51-9411-8D90363F58BC}"/>
              </a:ext>
            </a:extLst>
          </p:cNvPr>
          <p:cNvSpPr/>
          <p:nvPr/>
        </p:nvSpPr>
        <p:spPr>
          <a:xfrm>
            <a:off x="9559407" y="3102239"/>
            <a:ext cx="893847" cy="166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Picture 8" descr="006a">
            <a:extLst>
              <a:ext uri="{FF2B5EF4-FFF2-40B4-BE49-F238E27FC236}">
                <a16:creationId xmlns:a16="http://schemas.microsoft.com/office/drawing/2014/main" id="{781B8D26-012A-43DE-BC5C-6EC8180FB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731" y="2274971"/>
            <a:ext cx="1314776" cy="80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9" descr="006b">
            <a:extLst>
              <a:ext uri="{FF2B5EF4-FFF2-40B4-BE49-F238E27FC236}">
                <a16:creationId xmlns:a16="http://schemas.microsoft.com/office/drawing/2014/main" id="{F69D92F4-6E7F-4B33-B35F-EDAABF86D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3250" y="2263678"/>
            <a:ext cx="1314777" cy="80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0" descr="006c">
            <a:extLst>
              <a:ext uri="{FF2B5EF4-FFF2-40B4-BE49-F238E27FC236}">
                <a16:creationId xmlns:a16="http://schemas.microsoft.com/office/drawing/2014/main" id="{3CAFA7EC-3CFC-4B37-8784-FE4915FEE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6241" y="2263678"/>
            <a:ext cx="1324693" cy="80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656F687-E191-4A5F-86C8-068EA7AC499C}"/>
              </a:ext>
            </a:extLst>
          </p:cNvPr>
          <p:cNvSpPr txBox="1"/>
          <p:nvPr/>
        </p:nvSpPr>
        <p:spPr>
          <a:xfrm>
            <a:off x="4699141" y="3120306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/>
              <a:t>Ledo E, 1999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02071CD-5028-4ADD-9086-91F6FEA1547B}"/>
              </a:ext>
            </a:extLst>
          </p:cNvPr>
          <p:cNvSpPr txBox="1"/>
          <p:nvPr/>
        </p:nvSpPr>
        <p:spPr>
          <a:xfrm>
            <a:off x="9276418" y="4380071"/>
            <a:ext cx="1459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/>
              <a:t>data </a:t>
            </a:r>
            <a:r>
              <a:rPr lang="es-ES" sz="1400" i="1" dirty="0" err="1"/>
              <a:t>on</a:t>
            </a:r>
            <a:r>
              <a:rPr lang="es-ES" sz="1400" i="1" dirty="0"/>
              <a:t> file, 2016</a:t>
            </a:r>
          </a:p>
        </p:txBody>
      </p:sp>
      <p:sp>
        <p:nvSpPr>
          <p:cNvPr id="46" name="17 CuadroTexto">
            <a:extLst>
              <a:ext uri="{FF2B5EF4-FFF2-40B4-BE49-F238E27FC236}">
                <a16:creationId xmlns:a16="http://schemas.microsoft.com/office/drawing/2014/main" id="{6EAA3216-EB17-47ED-9471-710E6DDBDC65}"/>
              </a:ext>
            </a:extLst>
          </p:cNvPr>
          <p:cNvSpPr txBox="1"/>
          <p:nvPr/>
        </p:nvSpPr>
        <p:spPr>
          <a:xfrm>
            <a:off x="602918" y="3461032"/>
            <a:ext cx="69494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ts val="600"/>
              </a:spcBef>
            </a:pPr>
            <a:r>
              <a:rPr lang="it-IT" u="sng" dirty="0">
                <a:ea typeface="ＭＳ Ｐゴシック"/>
                <a:cs typeface="Arial" panose="020B0604020202020204" pitchFamily="34" charset="0"/>
              </a:rPr>
              <a:t>Chemical Peeling </a:t>
            </a:r>
            <a:r>
              <a:rPr lang="it-IT" dirty="0">
                <a:ea typeface="ＭＳ Ｐゴシック"/>
                <a:cs typeface="Arial" panose="020B0604020202020204" pitchFamily="34" charset="0"/>
              </a:rPr>
              <a:t>- Sisto T, Dermatological Experiences 2013</a:t>
            </a:r>
          </a:p>
          <a:p>
            <a:pPr>
              <a:spcBef>
                <a:spcPts val="600"/>
              </a:spcBef>
            </a:pPr>
            <a:r>
              <a:rPr lang="en-US" u="sng" dirty="0">
                <a:ea typeface="ＭＳ Ｐゴシック"/>
                <a:cs typeface="Arial" panose="020B0604020202020204" pitchFamily="34" charset="0"/>
              </a:rPr>
              <a:t>Fractional laser &amp; oxygen therapy </a:t>
            </a:r>
            <a:r>
              <a:rPr lang="en-US" dirty="0">
                <a:ea typeface="ＭＳ Ｐゴシック"/>
                <a:cs typeface="Arial" panose="020B0604020202020204" pitchFamily="34" charset="0"/>
              </a:rPr>
              <a:t>- </a:t>
            </a:r>
            <a:r>
              <a:rPr lang="it-IT" dirty="0">
                <a:ea typeface="ＭＳ Ｐゴシック"/>
                <a:cs typeface="Arial" panose="020B0604020202020204" pitchFamily="34" charset="0"/>
              </a:rPr>
              <a:t>Mavilia L et al, hi.techdermo 2011</a:t>
            </a:r>
          </a:p>
          <a:p>
            <a:pPr>
              <a:spcBef>
                <a:spcPts val="600"/>
              </a:spcBef>
            </a:pPr>
            <a:r>
              <a:rPr lang="it-IT" u="sng" dirty="0">
                <a:ea typeface="ＭＳ Ｐゴシック"/>
                <a:cs typeface="Arial" panose="020B0604020202020204" pitchFamily="34" charset="0"/>
              </a:rPr>
              <a:t>Fractional Ablative Laser </a:t>
            </a:r>
            <a:r>
              <a:rPr lang="it-IT" dirty="0">
                <a:ea typeface="ＭＳ Ｐゴシック"/>
                <a:cs typeface="Arial" panose="020B0604020202020204" pitchFamily="34" charset="0"/>
              </a:rPr>
              <a:t>- Celleno L, Sacro Cuore University, Rome, 2013</a:t>
            </a:r>
          </a:p>
          <a:p>
            <a:pPr defTabSz="914400"/>
            <a:endParaRPr lang="it-IT" dirty="0"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47" name="Picture 2" descr="http://www.libreriafarmaceutica.com/d1/files/users/image/libreriafarmaceutica/home-page/cover6091Hp.jpg">
            <a:extLst>
              <a:ext uri="{FF2B5EF4-FFF2-40B4-BE49-F238E27FC236}">
                <a16:creationId xmlns:a16="http://schemas.microsoft.com/office/drawing/2014/main" id="{EF329637-4334-4409-B0AD-F998C5940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7285" y="3661755"/>
            <a:ext cx="644203" cy="858938"/>
          </a:xfrm>
          <a:prstGeom prst="rect">
            <a:avLst/>
          </a:prstGeom>
          <a:noFill/>
          <a:effectLst/>
        </p:spPr>
      </p:pic>
      <p:pic>
        <p:nvPicPr>
          <p:cNvPr id="48" name="Picture 2" descr="http://www.minervamedica.it/foto_riviste/50.jpg">
            <a:extLst>
              <a:ext uri="{FF2B5EF4-FFF2-40B4-BE49-F238E27FC236}">
                <a16:creationId xmlns:a16="http://schemas.microsoft.com/office/drawing/2014/main" id="{78B11F65-7F1B-4D51-B0B5-64C48BBD5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2025" y="2590169"/>
            <a:ext cx="699463" cy="90930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737CAB21-C2CC-4450-AE5F-3989DA63C43E}"/>
              </a:ext>
            </a:extLst>
          </p:cNvPr>
          <p:cNvSpPr txBox="1">
            <a:spLocks/>
          </p:cNvSpPr>
          <p:nvPr/>
        </p:nvSpPr>
        <p:spPr>
          <a:xfrm>
            <a:off x="602918" y="4965699"/>
            <a:ext cx="10868781" cy="13542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Truchuelo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MT (J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Cosmet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Dermatol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2019)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demonstrated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40% SCA after non-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ablative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fractional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laser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accelerated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healing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reduced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adverse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effects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enhanced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7AED342-58AD-44E2-BFF7-9020100810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8002" y="5925794"/>
            <a:ext cx="2373161" cy="71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7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C6F48B8-2B2B-4807-AEE5-664286A50191}"/>
              </a:ext>
            </a:extLst>
          </p:cNvPr>
          <p:cNvSpPr txBox="1"/>
          <p:nvPr/>
        </p:nvSpPr>
        <p:spPr>
          <a:xfrm>
            <a:off x="562707" y="1786598"/>
            <a:ext cx="1076034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 err="1"/>
              <a:t>Objectives</a:t>
            </a:r>
            <a:r>
              <a:rPr lang="es-ES" sz="2400" u="sng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demonstrate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efficacy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SCA 40% in </a:t>
            </a:r>
            <a:r>
              <a:rPr lang="es-ES" sz="2000" dirty="0" err="1"/>
              <a:t>accelerating</a:t>
            </a:r>
            <a:r>
              <a:rPr lang="es-ES" sz="2000" dirty="0"/>
              <a:t> </a:t>
            </a:r>
            <a:r>
              <a:rPr lang="es-ES" sz="2000" dirty="0" err="1"/>
              <a:t>healing</a:t>
            </a:r>
            <a:r>
              <a:rPr lang="es-ES" sz="2000" dirty="0"/>
              <a:t> and </a:t>
            </a:r>
            <a:r>
              <a:rPr lang="es-ES" sz="2000" dirty="0" err="1"/>
              <a:t>reducing</a:t>
            </a:r>
            <a:r>
              <a:rPr lang="es-ES" sz="2000" dirty="0"/>
              <a:t> </a:t>
            </a:r>
            <a:r>
              <a:rPr lang="es-ES" sz="2000" dirty="0" err="1"/>
              <a:t>side</a:t>
            </a:r>
            <a:r>
              <a:rPr lang="es-ES" sz="2000" dirty="0"/>
              <a:t> </a:t>
            </a:r>
            <a:r>
              <a:rPr lang="es-ES" sz="2000" dirty="0" err="1"/>
              <a:t>effects</a:t>
            </a:r>
            <a:r>
              <a:rPr lang="es-ES" sz="2000" dirty="0"/>
              <a:t> after  CO</a:t>
            </a:r>
            <a:r>
              <a:rPr lang="es-ES" sz="2000" baseline="-25000" dirty="0"/>
              <a:t>2</a:t>
            </a:r>
            <a:r>
              <a:rPr lang="es-ES" sz="2000" dirty="0"/>
              <a:t> </a:t>
            </a:r>
            <a:r>
              <a:rPr lang="es-ES" sz="2000" dirty="0" err="1"/>
              <a:t>ablative</a:t>
            </a:r>
            <a:r>
              <a:rPr lang="es-ES" sz="2000" dirty="0"/>
              <a:t> </a:t>
            </a:r>
            <a:r>
              <a:rPr lang="es-ES" sz="2000" dirty="0" err="1"/>
              <a:t>fractional</a:t>
            </a:r>
            <a:r>
              <a:rPr lang="es-ES" sz="2000" dirty="0"/>
              <a:t> laser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demonstrate</a:t>
            </a:r>
            <a:r>
              <a:rPr lang="es-ES" sz="2000" dirty="0"/>
              <a:t> </a:t>
            </a:r>
            <a:r>
              <a:rPr lang="es-ES" sz="2000" dirty="0" err="1"/>
              <a:t>efficacy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SCA 40% in </a:t>
            </a:r>
            <a:r>
              <a:rPr lang="es-ES" sz="2000" dirty="0" err="1"/>
              <a:t>improving</a:t>
            </a:r>
            <a:r>
              <a:rPr lang="es-ES" sz="2000" dirty="0"/>
              <a:t> </a:t>
            </a:r>
            <a:r>
              <a:rPr lang="es-ES" sz="2000" dirty="0" err="1"/>
              <a:t>procedure</a:t>
            </a:r>
            <a:r>
              <a:rPr lang="es-ES" sz="2000" dirty="0"/>
              <a:t> </a:t>
            </a:r>
            <a:r>
              <a:rPr lang="es-ES" sz="2000" dirty="0" err="1"/>
              <a:t>outcome</a:t>
            </a:r>
            <a:r>
              <a:rPr lang="es-ES" sz="2000" dirty="0"/>
              <a:t> </a:t>
            </a:r>
          </a:p>
          <a:p>
            <a:endParaRPr lang="es-ES" dirty="0"/>
          </a:p>
          <a:p>
            <a:r>
              <a:rPr lang="es-ES" sz="2400" u="sng" dirty="0" err="1"/>
              <a:t>Materials</a:t>
            </a:r>
            <a:r>
              <a:rPr lang="es-ES" sz="2400" u="sng" dirty="0"/>
              <a:t> &amp; </a:t>
            </a:r>
            <a:r>
              <a:rPr lang="es-ES" sz="2400" u="sng" dirty="0" err="1"/>
              <a:t>Methods</a:t>
            </a:r>
            <a:r>
              <a:rPr lang="es-ES" sz="2400" u="sng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double-blind</a:t>
            </a:r>
            <a:r>
              <a:rPr lang="es-ES" sz="2000" dirty="0"/>
              <a:t>, </a:t>
            </a:r>
            <a:r>
              <a:rPr lang="es-ES" sz="2000" dirty="0" err="1"/>
              <a:t>split-face</a:t>
            </a:r>
            <a:r>
              <a:rPr lang="es-ES" sz="2000" dirty="0"/>
              <a:t>, 10 </a:t>
            </a:r>
            <a:r>
              <a:rPr lang="es-ES" sz="2000" dirty="0" err="1"/>
              <a:t>women</a:t>
            </a:r>
            <a:r>
              <a:rPr lang="es-ES" sz="2000" dirty="0"/>
              <a:t> </a:t>
            </a:r>
            <a:r>
              <a:rPr lang="es-ES" sz="2000" dirty="0" err="1"/>
              <a:t>with</a:t>
            </a:r>
            <a:r>
              <a:rPr lang="es-ES" sz="2000" dirty="0"/>
              <a:t> </a:t>
            </a:r>
            <a:r>
              <a:rPr lang="es-ES" sz="2000" dirty="0" err="1"/>
              <a:t>moderate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br>
              <a:rPr lang="es-ES" sz="2000" dirty="0"/>
            </a:br>
            <a:r>
              <a:rPr lang="es-ES" sz="2000" dirty="0" err="1"/>
              <a:t>severe</a:t>
            </a:r>
            <a:r>
              <a:rPr lang="es-ES" sz="2000" dirty="0"/>
              <a:t> skin </a:t>
            </a:r>
            <a:r>
              <a:rPr lang="es-ES" sz="2000" dirty="0" err="1"/>
              <a:t>aging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ablative</a:t>
            </a:r>
            <a:r>
              <a:rPr lang="es-ES" sz="2000" dirty="0"/>
              <a:t> CO</a:t>
            </a:r>
            <a:r>
              <a:rPr lang="es-ES" sz="2000" baseline="-25000" dirty="0"/>
              <a:t>2</a:t>
            </a:r>
            <a:r>
              <a:rPr lang="es-ES" sz="2000" dirty="0"/>
              <a:t>RE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®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Fractional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laser (Candela) </a:t>
            </a:r>
            <a:r>
              <a:rPr lang="es-ES" sz="2000" dirty="0" err="1"/>
              <a:t>followed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</a:t>
            </a:r>
            <a:br>
              <a:rPr lang="es-ES" sz="2000" dirty="0"/>
            </a:br>
            <a:r>
              <a:rPr lang="es-ES" sz="2000" dirty="0" err="1"/>
              <a:t>application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SCA 40% </a:t>
            </a:r>
            <a:r>
              <a:rPr lang="es-ES" sz="2000" dirty="0" err="1"/>
              <a:t>ampoule</a:t>
            </a:r>
            <a:r>
              <a:rPr lang="es-ES" sz="2000" dirty="0"/>
              <a:t> + SCA 6% </a:t>
            </a:r>
            <a:r>
              <a:rPr lang="es-ES" sz="2000" dirty="0" err="1"/>
              <a:t>hydrating</a:t>
            </a:r>
            <a:r>
              <a:rPr lang="es-ES" sz="2000" dirty="0"/>
              <a:t> </a:t>
            </a:r>
            <a:br>
              <a:rPr lang="es-ES" sz="2000" dirty="0"/>
            </a:br>
            <a:r>
              <a:rPr lang="es-ES" sz="2000" dirty="0" err="1"/>
              <a:t>cream</a:t>
            </a:r>
            <a:r>
              <a:rPr lang="es-ES" sz="2000" dirty="0"/>
              <a:t> </a:t>
            </a:r>
            <a:r>
              <a:rPr lang="es-ES" sz="2000" dirty="0" err="1"/>
              <a:t>or</a:t>
            </a:r>
            <a:r>
              <a:rPr lang="es-ES" sz="2000" dirty="0"/>
              <a:t> </a:t>
            </a:r>
            <a:r>
              <a:rPr lang="es-ES" sz="2000" dirty="0" err="1"/>
              <a:t>vehicles</a:t>
            </a:r>
            <a:r>
              <a:rPr lang="es-ES" sz="2000" dirty="0"/>
              <a:t> </a:t>
            </a:r>
            <a:r>
              <a:rPr lang="es-ES" sz="2000" dirty="0" err="1"/>
              <a:t>according</a:t>
            </a:r>
            <a:r>
              <a:rPr lang="es-ES" sz="2000" dirty="0"/>
              <a:t> </a:t>
            </a:r>
            <a:r>
              <a:rPr lang="es-ES" sz="2000" dirty="0" err="1"/>
              <a:t>to</a:t>
            </a:r>
            <a:r>
              <a:rPr lang="es-ES" sz="2000" dirty="0"/>
              <a:t> </a:t>
            </a:r>
            <a:r>
              <a:rPr lang="es-ES" sz="2000" dirty="0" err="1"/>
              <a:t>following</a:t>
            </a:r>
            <a:r>
              <a:rPr lang="es-ES" sz="2000" dirty="0"/>
              <a:t> régimen: 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7093942-61CC-4176-AC8C-5F540688F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6" y="483895"/>
            <a:ext cx="8091569" cy="120422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F9E6764-20D7-4787-B557-BEDCAB981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576" y="3703004"/>
            <a:ext cx="3752824" cy="2793613"/>
          </a:xfrm>
          <a:prstGeom prst="rect">
            <a:avLst/>
          </a:prstGeom>
        </p:spPr>
      </p:pic>
      <p:pic>
        <p:nvPicPr>
          <p:cNvPr id="9" name="Picture 2" descr="Resultado de imagen de sociedad española medicina estetica">
            <a:extLst>
              <a:ext uri="{FF2B5EF4-FFF2-40B4-BE49-F238E27FC236}">
                <a16:creationId xmlns:a16="http://schemas.microsoft.com/office/drawing/2014/main" id="{04FBC1A1-9421-4407-9F7F-26EF8CD34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93" y="646787"/>
            <a:ext cx="2494201" cy="66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40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C6F48B8-2B2B-4807-AEE5-664286A50191}"/>
              </a:ext>
            </a:extLst>
          </p:cNvPr>
          <p:cNvSpPr txBox="1"/>
          <p:nvPr/>
        </p:nvSpPr>
        <p:spPr>
          <a:xfrm>
            <a:off x="562707" y="1786598"/>
            <a:ext cx="1076034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 err="1"/>
              <a:t>Evaluations</a:t>
            </a:r>
            <a:r>
              <a:rPr lang="es-ES" sz="2400" u="sng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Healing</a:t>
            </a:r>
            <a:r>
              <a:rPr lang="es-ES" sz="2000" dirty="0"/>
              <a:t>: </a:t>
            </a:r>
            <a:r>
              <a:rPr lang="es-ES" sz="2000" dirty="0" err="1"/>
              <a:t>microcolumn</a:t>
            </a:r>
            <a:r>
              <a:rPr lang="es-ES" sz="2000" dirty="0"/>
              <a:t> </a:t>
            </a:r>
            <a:r>
              <a:rPr lang="es-ES" sz="2000" dirty="0" err="1"/>
              <a:t>density</a:t>
            </a:r>
            <a:r>
              <a:rPr lang="es-ES" sz="2000" dirty="0"/>
              <a:t> (</a:t>
            </a:r>
            <a:r>
              <a:rPr lang="es-ES" sz="2000" dirty="0" err="1"/>
              <a:t>dermatoscopy</a:t>
            </a:r>
            <a:r>
              <a:rPr lang="es-ES" sz="2000" dirty="0"/>
              <a:t>) &amp; TEWL (</a:t>
            </a:r>
            <a:r>
              <a:rPr lang="es-ES" sz="2000" dirty="0" err="1"/>
              <a:t>Tewameter</a:t>
            </a:r>
            <a:r>
              <a:rPr lang="es-ES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Adverse </a:t>
            </a:r>
            <a:r>
              <a:rPr lang="es-ES" sz="2000" dirty="0" err="1"/>
              <a:t>effects</a:t>
            </a:r>
            <a:r>
              <a:rPr lang="es-ES" sz="2000" dirty="0"/>
              <a:t>: edema, </a:t>
            </a:r>
            <a:r>
              <a:rPr lang="es-ES" sz="2000" dirty="0" err="1"/>
              <a:t>erythema</a:t>
            </a:r>
            <a:r>
              <a:rPr lang="es-ES" sz="2000" dirty="0"/>
              <a:t>, </a:t>
            </a:r>
            <a:r>
              <a:rPr lang="es-ES" sz="2000" dirty="0" err="1"/>
              <a:t>burning</a:t>
            </a:r>
            <a:r>
              <a:rPr lang="es-ES" sz="2000" dirty="0"/>
              <a:t> </a:t>
            </a:r>
            <a:r>
              <a:rPr lang="es-ES" sz="2000" dirty="0" err="1"/>
              <a:t>sensation</a:t>
            </a:r>
            <a:r>
              <a:rPr lang="es-ES" sz="2000" dirty="0"/>
              <a:t>, </a:t>
            </a:r>
            <a:r>
              <a:rPr lang="es-ES" sz="2000" dirty="0" err="1"/>
              <a:t>tightness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/>
              <a:t>Anti-aging</a:t>
            </a:r>
            <a:r>
              <a:rPr lang="es-ES" sz="2000" dirty="0"/>
              <a:t> (</a:t>
            </a:r>
            <a:r>
              <a:rPr lang="es-ES" sz="2000" dirty="0" err="1"/>
              <a:t>procedure</a:t>
            </a:r>
            <a:r>
              <a:rPr lang="es-ES" sz="2000" dirty="0"/>
              <a:t> </a:t>
            </a:r>
            <a:r>
              <a:rPr lang="es-ES" sz="2000" dirty="0" err="1"/>
              <a:t>enhancement</a:t>
            </a:r>
            <a:r>
              <a:rPr lang="es-ES" sz="2000" dirty="0"/>
              <a:t>): </a:t>
            </a:r>
            <a:r>
              <a:rPr lang="es-ES" sz="2000" dirty="0" err="1"/>
              <a:t>elasticity</a:t>
            </a:r>
            <a:r>
              <a:rPr lang="es-ES" sz="2000" dirty="0"/>
              <a:t> &amp; </a:t>
            </a:r>
            <a:r>
              <a:rPr lang="es-ES" sz="2000" dirty="0" err="1"/>
              <a:t>firmness</a:t>
            </a:r>
            <a:r>
              <a:rPr lang="es-ES" sz="2000" dirty="0"/>
              <a:t> (</a:t>
            </a:r>
            <a:r>
              <a:rPr lang="es-ES" sz="2000" dirty="0" err="1"/>
              <a:t>Cutometer</a:t>
            </a:r>
            <a:r>
              <a:rPr lang="es-ES" sz="2000" dirty="0"/>
              <a:t>), skin </a:t>
            </a:r>
            <a:r>
              <a:rPr lang="es-ES" sz="2000" dirty="0" err="1"/>
              <a:t>texture</a:t>
            </a:r>
            <a:r>
              <a:rPr lang="es-ES" sz="2000" dirty="0"/>
              <a:t> and </a:t>
            </a:r>
            <a:r>
              <a:rPr lang="es-ES" sz="2000" dirty="0" err="1"/>
              <a:t>wrinkles</a:t>
            </a:r>
            <a:r>
              <a:rPr lang="es-ES" sz="2000" dirty="0"/>
              <a:t>  (</a:t>
            </a:r>
            <a:r>
              <a:rPr lang="es-ES" sz="2000" dirty="0" err="1"/>
              <a:t>Visioface</a:t>
            </a:r>
            <a:r>
              <a:rPr lang="es-ES" sz="2000" dirty="0"/>
              <a:t> &amp; </a:t>
            </a:r>
            <a:r>
              <a:rPr lang="es-ES" sz="2000" dirty="0" err="1"/>
              <a:t>Visioscan</a:t>
            </a:r>
            <a:r>
              <a:rPr lang="es-ES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IGA &amp; PGA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A55FFD-F688-4228-8CB0-2BFA1085D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6" y="483895"/>
            <a:ext cx="8091569" cy="1204228"/>
          </a:xfrm>
          <a:prstGeom prst="rect">
            <a:avLst/>
          </a:prstGeom>
        </p:spPr>
      </p:pic>
      <p:pic>
        <p:nvPicPr>
          <p:cNvPr id="7" name="Picture 2" descr="Resultado de imagen de sociedad española medicina estetica">
            <a:extLst>
              <a:ext uri="{FF2B5EF4-FFF2-40B4-BE49-F238E27FC236}">
                <a16:creationId xmlns:a16="http://schemas.microsoft.com/office/drawing/2014/main" id="{1647A36E-D34E-4143-85A5-276A0F7FD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93" y="646787"/>
            <a:ext cx="2494201" cy="66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18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9187F3A-B715-40B7-8D80-511FE1310671}"/>
              </a:ext>
            </a:extLst>
          </p:cNvPr>
          <p:cNvSpPr txBox="1">
            <a:spLocks/>
          </p:cNvSpPr>
          <p:nvPr/>
        </p:nvSpPr>
        <p:spPr>
          <a:xfrm>
            <a:off x="540117" y="444783"/>
            <a:ext cx="9956725" cy="9283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FB659697-F42F-44B6-A872-6163993A1DB8}"/>
              </a:ext>
            </a:extLst>
          </p:cNvPr>
          <p:cNvSpPr txBox="1">
            <a:spLocks/>
          </p:cNvSpPr>
          <p:nvPr/>
        </p:nvSpPr>
        <p:spPr>
          <a:xfrm>
            <a:off x="537773" y="1300163"/>
            <a:ext cx="10868781" cy="5586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accelerates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reducing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microcolumn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density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and TEWL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faster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vehicle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Marcador de contenido 2">
            <a:extLst>
              <a:ext uri="{FF2B5EF4-FFF2-40B4-BE49-F238E27FC236}">
                <a16:creationId xmlns:a16="http://schemas.microsoft.com/office/drawing/2014/main" id="{38D61C25-4878-4CA0-B35E-CB95C7087162}"/>
              </a:ext>
            </a:extLst>
          </p:cNvPr>
          <p:cNvSpPr txBox="1">
            <a:spLocks/>
          </p:cNvSpPr>
          <p:nvPr/>
        </p:nvSpPr>
        <p:spPr>
          <a:xfrm>
            <a:off x="540117" y="2355242"/>
            <a:ext cx="10868781" cy="5586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Microcolumn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density</a:t>
            </a:r>
            <a:endParaRPr lang="es-ES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2A1AAA5-A054-4E83-A8D4-D6A88CEDC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29" y="3040635"/>
            <a:ext cx="3775804" cy="251720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A70D7AE-29AF-4114-AD6B-8CCC18CD0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171" y="2487351"/>
            <a:ext cx="4954331" cy="3319569"/>
          </a:xfrm>
          <a:prstGeom prst="rect">
            <a:avLst/>
          </a:prstGeom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05AABB4-282D-4F9A-9667-7E317E902730}"/>
              </a:ext>
            </a:extLst>
          </p:cNvPr>
          <p:cNvSpPr txBox="1">
            <a:spLocks/>
          </p:cNvSpPr>
          <p:nvPr/>
        </p:nvSpPr>
        <p:spPr>
          <a:xfrm>
            <a:off x="635704" y="5684539"/>
            <a:ext cx="4726317" cy="82880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After 7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days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SCA-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treated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hemiface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microcolumn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density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83%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vehicle-treated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hemiface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(p=0.04)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CE2A85C-A7CD-4C24-BCC8-74A59C659CCF}"/>
              </a:ext>
            </a:extLst>
          </p:cNvPr>
          <p:cNvSpPr txBox="1"/>
          <p:nvPr/>
        </p:nvSpPr>
        <p:spPr>
          <a:xfrm>
            <a:off x="3671668" y="41145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6794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9187F3A-B715-40B7-8D80-511FE1310671}"/>
              </a:ext>
            </a:extLst>
          </p:cNvPr>
          <p:cNvSpPr txBox="1">
            <a:spLocks/>
          </p:cNvSpPr>
          <p:nvPr/>
        </p:nvSpPr>
        <p:spPr>
          <a:xfrm>
            <a:off x="540117" y="444783"/>
            <a:ext cx="9956725" cy="9283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FB659697-F42F-44B6-A872-6163993A1DB8}"/>
              </a:ext>
            </a:extLst>
          </p:cNvPr>
          <p:cNvSpPr txBox="1">
            <a:spLocks/>
          </p:cNvSpPr>
          <p:nvPr/>
        </p:nvSpPr>
        <p:spPr>
          <a:xfrm>
            <a:off x="537773" y="1300163"/>
            <a:ext cx="10868781" cy="5586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accelerates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reducing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microcolumn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density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and TEWL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faster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vehicle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Marcador de contenido 2">
            <a:extLst>
              <a:ext uri="{FF2B5EF4-FFF2-40B4-BE49-F238E27FC236}">
                <a16:creationId xmlns:a16="http://schemas.microsoft.com/office/drawing/2014/main" id="{EA53A9BF-B5EF-47E7-8E87-0272429A34C0}"/>
              </a:ext>
            </a:extLst>
          </p:cNvPr>
          <p:cNvSpPr txBox="1">
            <a:spLocks/>
          </p:cNvSpPr>
          <p:nvPr/>
        </p:nvSpPr>
        <p:spPr>
          <a:xfrm>
            <a:off x="537773" y="2395097"/>
            <a:ext cx="10868781" cy="12327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TEWL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TEWL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SCA-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treated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side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vehicle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at T3 and T7 (p &lt; 0.05)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7123D78-61BC-46A4-8787-9A4003A27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924" y="3683224"/>
            <a:ext cx="5597109" cy="272999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E8A12FC-52C4-4977-B7B7-B4792C462CC0}"/>
              </a:ext>
            </a:extLst>
          </p:cNvPr>
          <p:cNvSpPr txBox="1"/>
          <p:nvPr/>
        </p:nvSpPr>
        <p:spPr>
          <a:xfrm>
            <a:off x="5889687" y="45484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*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9E738C1-0E70-4CA7-B021-454867DEBEBF}"/>
              </a:ext>
            </a:extLst>
          </p:cNvPr>
          <p:cNvSpPr txBox="1"/>
          <p:nvPr/>
        </p:nvSpPr>
        <p:spPr>
          <a:xfrm>
            <a:off x="6637607" y="47773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3184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9187F3A-B715-40B7-8D80-511FE1310671}"/>
              </a:ext>
            </a:extLst>
          </p:cNvPr>
          <p:cNvSpPr txBox="1">
            <a:spLocks/>
          </p:cNvSpPr>
          <p:nvPr/>
        </p:nvSpPr>
        <p:spPr>
          <a:xfrm>
            <a:off x="540117" y="444783"/>
            <a:ext cx="9956725" cy="9283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FB659697-F42F-44B6-A872-6163993A1DB8}"/>
              </a:ext>
            </a:extLst>
          </p:cNvPr>
          <p:cNvSpPr txBox="1">
            <a:spLocks/>
          </p:cNvSpPr>
          <p:nvPr/>
        </p:nvSpPr>
        <p:spPr>
          <a:xfrm>
            <a:off x="540117" y="1298245"/>
            <a:ext cx="10868781" cy="5586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 reduces adverse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vehicle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Marcador de contenido 2">
            <a:extLst>
              <a:ext uri="{FF2B5EF4-FFF2-40B4-BE49-F238E27FC236}">
                <a16:creationId xmlns:a16="http://schemas.microsoft.com/office/drawing/2014/main" id="{EA53A9BF-B5EF-47E7-8E87-0272429A34C0}"/>
              </a:ext>
            </a:extLst>
          </p:cNvPr>
          <p:cNvSpPr txBox="1">
            <a:spLocks/>
          </p:cNvSpPr>
          <p:nvPr/>
        </p:nvSpPr>
        <p:spPr>
          <a:xfrm>
            <a:off x="540116" y="1897087"/>
            <a:ext cx="10868781" cy="9283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SCA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Regimen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side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showed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greater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decrease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erythema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(T3, T7, T21),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burning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sensation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(T3, T7) and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tightness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(T3, T7)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compared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vehicle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(p &lt; 0.05)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C324B0B-49D3-4D4C-A02E-E4CC13E5F168}"/>
              </a:ext>
            </a:extLst>
          </p:cNvPr>
          <p:cNvSpPr txBox="1">
            <a:spLocks/>
          </p:cNvSpPr>
          <p:nvPr/>
        </p:nvSpPr>
        <p:spPr>
          <a:xfrm>
            <a:off x="540116" y="3037111"/>
            <a:ext cx="10868781" cy="5586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 reduces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wrinkles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enhancing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anti-aging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8E05F75-4859-4FCC-9FA9-C4FA5CB4AEC4}"/>
              </a:ext>
            </a:extLst>
          </p:cNvPr>
          <p:cNvSpPr txBox="1">
            <a:spLocks/>
          </p:cNvSpPr>
          <p:nvPr/>
        </p:nvSpPr>
        <p:spPr>
          <a:xfrm>
            <a:off x="540115" y="3708975"/>
            <a:ext cx="10868781" cy="9283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SCA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Regimen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side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showed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average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50%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greater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wrinkles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vehicle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(T21, p &lt; 0.05) as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measured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skin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roughness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Visioscan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2889CFFC-6AA4-46C9-9409-22275A029B5C}"/>
              </a:ext>
            </a:extLst>
          </p:cNvPr>
          <p:cNvSpPr txBox="1">
            <a:spLocks/>
          </p:cNvSpPr>
          <p:nvPr/>
        </p:nvSpPr>
        <p:spPr>
          <a:xfrm>
            <a:off x="540115" y="4785471"/>
            <a:ext cx="10868781" cy="5586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regimen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showed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es-ES" b="1" dirty="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tolerance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31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9187F3A-B715-40B7-8D80-511FE1310671}"/>
              </a:ext>
            </a:extLst>
          </p:cNvPr>
          <p:cNvSpPr txBox="1">
            <a:spLocks/>
          </p:cNvSpPr>
          <p:nvPr/>
        </p:nvSpPr>
        <p:spPr>
          <a:xfrm>
            <a:off x="540117" y="444783"/>
            <a:ext cx="9956725" cy="9283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FB659697-F42F-44B6-A872-6163993A1DB8}"/>
              </a:ext>
            </a:extLst>
          </p:cNvPr>
          <p:cNvSpPr txBox="1">
            <a:spLocks/>
          </p:cNvSpPr>
          <p:nvPr/>
        </p:nvSpPr>
        <p:spPr>
          <a:xfrm>
            <a:off x="540117" y="1298244"/>
            <a:ext cx="10868781" cy="20076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SCA 40%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immediately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after non-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ablative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fractional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laser, and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days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 SCA 6%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hydrating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cream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can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accelerate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healing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reduce adverse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effects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enhance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making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valuble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tool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skin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specialists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Tolerance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AFD9AD0-7C43-4890-8596-AB5D4E6B8B2A}"/>
              </a:ext>
            </a:extLst>
          </p:cNvPr>
          <p:cNvSpPr txBox="1">
            <a:spLocks/>
          </p:cNvSpPr>
          <p:nvPr/>
        </p:nvSpPr>
        <p:spPr>
          <a:xfrm>
            <a:off x="661609" y="4700280"/>
            <a:ext cx="10868781" cy="20076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SCA 40%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CO</a:t>
            </a:r>
            <a:r>
              <a:rPr lang="es-E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ablative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fractional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laser 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ensure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maximum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patient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compliance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satisfaction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E1EF7F14-EBDA-4B1D-AA37-7C1CAC7D3E60}"/>
              </a:ext>
            </a:extLst>
          </p:cNvPr>
          <p:cNvSpPr/>
          <p:nvPr/>
        </p:nvSpPr>
        <p:spPr>
          <a:xfrm>
            <a:off x="4515729" y="3765472"/>
            <a:ext cx="829994" cy="787791"/>
          </a:xfrm>
          <a:prstGeom prst="downArrow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860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430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James Macfarlane</dc:creator>
  <cp:lastModifiedBy>1</cp:lastModifiedBy>
  <cp:revision>10</cp:revision>
  <dcterms:created xsi:type="dcterms:W3CDTF">2018-11-19T14:46:49Z</dcterms:created>
  <dcterms:modified xsi:type="dcterms:W3CDTF">2020-03-02T17:16:07Z</dcterms:modified>
</cp:coreProperties>
</file>